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theme/theme7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800" r:id="rId2"/>
    <p:sldMasterId id="2147483788" r:id="rId3"/>
    <p:sldMasterId id="2147483776" r:id="rId4"/>
    <p:sldMasterId id="2147483752" r:id="rId5"/>
    <p:sldMasterId id="2147483764" r:id="rId6"/>
  </p:sldMasterIdLst>
  <p:notesMasterIdLst>
    <p:notesMasterId r:id="rId27"/>
  </p:notesMasterIdLst>
  <p:sldIdLst>
    <p:sldId id="282" r:id="rId7"/>
    <p:sldId id="292" r:id="rId8"/>
    <p:sldId id="293" r:id="rId9"/>
    <p:sldId id="294" r:id="rId10"/>
    <p:sldId id="295" r:id="rId11"/>
    <p:sldId id="296" r:id="rId12"/>
    <p:sldId id="297" r:id="rId13"/>
    <p:sldId id="298" r:id="rId14"/>
    <p:sldId id="299" r:id="rId15"/>
    <p:sldId id="300" r:id="rId16"/>
    <p:sldId id="301" r:id="rId17"/>
    <p:sldId id="302" r:id="rId18"/>
    <p:sldId id="303" r:id="rId19"/>
    <p:sldId id="304" r:id="rId20"/>
    <p:sldId id="305" r:id="rId21"/>
    <p:sldId id="306" r:id="rId22"/>
    <p:sldId id="307" r:id="rId23"/>
    <p:sldId id="308" r:id="rId24"/>
    <p:sldId id="309" r:id="rId25"/>
    <p:sldId id="310" r:id="rId26"/>
  </p:sldIdLst>
  <p:sldSz cx="9906000" cy="6858000" type="A4"/>
  <p:notesSz cx="7099300" cy="10234613"/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6pPr>
    <a:lvl7pPr marL="27432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7pPr>
    <a:lvl8pPr marL="32004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8pPr>
    <a:lvl9pPr marL="36576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3474">
          <p15:clr>
            <a:srgbClr val="A4A3A4"/>
          </p15:clr>
        </p15:guide>
        <p15:guide id="2" orient="horz" pos="4100">
          <p15:clr>
            <a:srgbClr val="A4A3A4"/>
          </p15:clr>
        </p15:guide>
        <p15:guide id="3" orient="horz" pos="4225">
          <p15:clr>
            <a:srgbClr val="A4A3A4"/>
          </p15:clr>
        </p15:guide>
        <p15:guide id="4" orient="horz" pos="3805">
          <p15:clr>
            <a:srgbClr val="A4A3A4"/>
          </p15:clr>
        </p15:guide>
        <p15:guide id="5" orient="horz" pos="1356">
          <p15:clr>
            <a:srgbClr val="A4A3A4"/>
          </p15:clr>
        </p15:guide>
        <p15:guide id="6" pos="264">
          <p15:clr>
            <a:srgbClr val="A4A3A4"/>
          </p15:clr>
        </p15:guide>
        <p15:guide id="7" pos="4247">
          <p15:clr>
            <a:srgbClr val="A4A3A4"/>
          </p15:clr>
        </p15:guide>
        <p15:guide id="8" pos="289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3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64395"/>
    <a:srgbClr val="008B60"/>
    <a:srgbClr val="4A56A0"/>
    <a:srgbClr val="5E69AA"/>
    <a:srgbClr val="727BB5"/>
    <a:srgbClr val="AFB4D5"/>
    <a:srgbClr val="9AA1CA"/>
    <a:srgbClr val="ED6B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421" autoAdjust="0"/>
    <p:restoredTop sz="94385" autoAdjust="0"/>
  </p:normalViewPr>
  <p:slideViewPr>
    <p:cSldViewPr>
      <p:cViewPr varScale="1">
        <p:scale>
          <a:sx n="96" d="100"/>
          <a:sy n="96" d="100"/>
        </p:scale>
        <p:origin x="78" y="372"/>
      </p:cViewPr>
      <p:guideLst>
        <p:guide orient="horz" pos="3474"/>
        <p:guide orient="horz" pos="4100"/>
        <p:guide orient="horz" pos="4225"/>
        <p:guide orient="horz" pos="3805"/>
        <p:guide orient="horz" pos="1356"/>
        <p:guide pos="264"/>
        <p:guide pos="4247"/>
        <p:guide pos="289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2124" y="-114"/>
      </p:cViewPr>
      <p:guideLst>
        <p:guide orient="horz" pos="3223"/>
        <p:guide pos="2236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slide" Target="slides/slide12.xml"/><Relationship Id="rId26" Type="http://schemas.openxmlformats.org/officeDocument/2006/relationships/slide" Target="slides/slide20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5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slide" Target="slides/slide11.xml"/><Relationship Id="rId25" Type="http://schemas.openxmlformats.org/officeDocument/2006/relationships/slide" Target="slides/slide19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0.xml"/><Relationship Id="rId20" Type="http://schemas.openxmlformats.org/officeDocument/2006/relationships/slide" Target="slides/slide14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5.xml"/><Relationship Id="rId24" Type="http://schemas.openxmlformats.org/officeDocument/2006/relationships/slide" Target="slides/slide18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9.xml"/><Relationship Id="rId23" Type="http://schemas.openxmlformats.org/officeDocument/2006/relationships/slide" Target="slides/slide17.xml"/><Relationship Id="rId28" Type="http://schemas.openxmlformats.org/officeDocument/2006/relationships/presProps" Target="presProps.xml"/><Relationship Id="rId10" Type="http://schemas.openxmlformats.org/officeDocument/2006/relationships/slide" Target="slides/slide4.xml"/><Relationship Id="rId19" Type="http://schemas.openxmlformats.org/officeDocument/2006/relationships/slide" Target="slides/slide13.xml"/><Relationship Id="rId31" Type="http://schemas.openxmlformats.org/officeDocument/2006/relationships/tableStyles" Target="tableStyle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slide" Target="slides/slide16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76288" y="765175"/>
            <a:ext cx="5546725" cy="38401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2513"/>
            <a:ext cx="5680075" cy="4606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fld id="{4225F359-4326-460E-BF65-467622655FB8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87958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474" name="Rectangle 2"/>
          <p:cNvSpPr>
            <a:spLocks noChangeArrowheads="1"/>
          </p:cNvSpPr>
          <p:nvPr/>
        </p:nvSpPr>
        <p:spPr bwMode="gray">
          <a:xfrm>
            <a:off x="0" y="6397625"/>
            <a:ext cx="9907588" cy="457200"/>
          </a:xfrm>
          <a:prstGeom prst="rect">
            <a:avLst/>
          </a:prstGeom>
          <a:solidFill>
            <a:schemeClr val="accent1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ctr"/>
          <a:lstStyle/>
          <a:p>
            <a:pPr>
              <a:defRPr/>
            </a:pPr>
            <a:endParaRPr lang="en-US" dirty="0"/>
          </a:p>
        </p:txBody>
      </p:sp>
      <p:pic>
        <p:nvPicPr>
          <p:cNvPr id="1027" name="Picture 16" descr="Pearson_Bound_White"/>
          <p:cNvPicPr>
            <a:picLocks noChangeAspect="1" noChangeArrowheads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8247063" y="6356350"/>
            <a:ext cx="1655762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Text Box 25"/>
          <p:cNvSpPr txBox="1">
            <a:spLocks noChangeArrowheads="1"/>
          </p:cNvSpPr>
          <p:nvPr userDrawn="1"/>
        </p:nvSpPr>
        <p:spPr bwMode="auto">
          <a:xfrm>
            <a:off x="1588" y="6400800"/>
            <a:ext cx="57896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0"/>
              </a:spcBef>
              <a:defRPr/>
            </a:pP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Lever-Duffy and McDonald,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Teaching and Learning with Technology, 5</a:t>
            </a:r>
            <a:r>
              <a:rPr lang="en-US" sz="1200" baseline="30000" dirty="0" smtClean="0">
                <a:solidFill>
                  <a:schemeClr val="bg1"/>
                </a:solidFill>
                <a:latin typeface="Tahoma" pitchFamily="64" charset="0"/>
              </a:rPr>
              <a:t>th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Edition</a:t>
            </a:r>
            <a:endParaRPr lang="en-US" sz="1200" dirty="0">
              <a:solidFill>
                <a:schemeClr val="bg1"/>
              </a:solidFill>
              <a:latin typeface="Tahoma" pitchFamily="64" charset="0"/>
            </a:endParaRPr>
          </a:p>
          <a:p>
            <a:pPr>
              <a:spcBef>
                <a:spcPct val="0"/>
              </a:spcBef>
              <a:defRPr/>
            </a:pP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© </a:t>
            </a: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2015 </a:t>
            </a: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Pearson Education, Inc. All rights reserved.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</p:sldLayoutIdLst>
  <p:txStyles>
    <p:titleStyle>
      <a:lvl1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2pPr>
      <a:lvl3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3pPr>
      <a:lvl4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4pPr>
      <a:lvl5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5pPr>
      <a:lvl6pPr marL="4572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6pPr>
      <a:lvl7pPr marL="9144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7pPr>
      <a:lvl8pPr marL="13716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8pPr>
      <a:lvl9pPr marL="18288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9pPr>
    </p:titleStyle>
    <p:bodyStyle>
      <a:lvl1pPr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 b="1">
          <a:solidFill>
            <a:schemeClr val="tx2"/>
          </a:solidFill>
          <a:latin typeface="+mn-lt"/>
          <a:ea typeface="+mn-ea"/>
          <a:cs typeface="+mn-cs"/>
        </a:defRPr>
      </a:lvl1pPr>
      <a:lvl2pPr marL="3175" indent="-1588"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>
          <a:solidFill>
            <a:schemeClr val="tx1"/>
          </a:solidFill>
          <a:latin typeface="+mn-lt"/>
          <a:cs typeface="+mn-cs"/>
        </a:defRPr>
      </a:lvl2pPr>
      <a:lvl3pPr marL="879475" indent="-16510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–"/>
        <a:defRPr sz="2400">
          <a:solidFill>
            <a:schemeClr val="tx1"/>
          </a:solidFill>
          <a:latin typeface="+mn-lt"/>
          <a:cs typeface="+mn-cs"/>
        </a:defRPr>
      </a:lvl3pPr>
      <a:lvl4pPr marL="1243013" indent="-18415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○"/>
        <a:defRPr sz="24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9" r:id="rId1"/>
    <p:sldLayoutId id="2147483790" r:id="rId2"/>
    <p:sldLayoutId id="2147483791" r:id="rId3"/>
    <p:sldLayoutId id="2147483792" r:id="rId4"/>
    <p:sldLayoutId id="2147483793" r:id="rId5"/>
    <p:sldLayoutId id="2147483794" r:id="rId6"/>
    <p:sldLayoutId id="2147483795" r:id="rId7"/>
    <p:sldLayoutId id="2147483796" r:id="rId8"/>
    <p:sldLayoutId id="2147483797" r:id="rId9"/>
    <p:sldLayoutId id="2147483798" r:id="rId10"/>
    <p:sldLayoutId id="214748379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7" r:id="rId1"/>
    <p:sldLayoutId id="2147483778" r:id="rId2"/>
    <p:sldLayoutId id="2147483779" r:id="rId3"/>
    <p:sldLayoutId id="2147483780" r:id="rId4"/>
    <p:sldLayoutId id="2147483781" r:id="rId5"/>
    <p:sldLayoutId id="2147483782" r:id="rId6"/>
    <p:sldLayoutId id="2147483783" r:id="rId7"/>
    <p:sldLayoutId id="2147483784" r:id="rId8"/>
    <p:sldLayoutId id="2147483785" r:id="rId9"/>
    <p:sldLayoutId id="2147483786" r:id="rId10"/>
    <p:sldLayoutId id="214748378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3" r:id="rId1"/>
    <p:sldLayoutId id="2147483754" r:id="rId2"/>
    <p:sldLayoutId id="2147483755" r:id="rId3"/>
    <p:sldLayoutId id="2147483756" r:id="rId4"/>
    <p:sldLayoutId id="2147483757" r:id="rId5"/>
    <p:sldLayoutId id="2147483758" r:id="rId6"/>
    <p:sldLayoutId id="2147483759" r:id="rId7"/>
    <p:sldLayoutId id="2147483760" r:id="rId8"/>
    <p:sldLayoutId id="2147483761" r:id="rId9"/>
    <p:sldLayoutId id="2147483762" r:id="rId10"/>
    <p:sldLayoutId id="214748376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5" r:id="rId1"/>
    <p:sldLayoutId id="2147483766" r:id="rId2"/>
    <p:sldLayoutId id="2147483767" r:id="rId3"/>
    <p:sldLayoutId id="2147483768" r:id="rId4"/>
    <p:sldLayoutId id="2147483769" r:id="rId5"/>
    <p:sldLayoutId id="2147483770" r:id="rId6"/>
    <p:sldLayoutId id="2147483771" r:id="rId7"/>
    <p:sldLayoutId id="2147483772" r:id="rId8"/>
    <p:sldLayoutId id="2147483773" r:id="rId9"/>
    <p:sldLayoutId id="2147483774" r:id="rId10"/>
    <p:sldLayoutId id="214748377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Teaching and Learning</a:t>
            </a:r>
            <a:br>
              <a:rPr lang="en-US" dirty="0" smtClean="0"/>
            </a:br>
            <a:r>
              <a:rPr lang="en-US" dirty="0" smtClean="0"/>
              <a:t>with Technology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10</a:t>
            </a:r>
          </a:p>
          <a:p>
            <a:r>
              <a:rPr lang="en-US" dirty="0" smtClean="0"/>
              <a:t>Technology for Distance Delivery</a:t>
            </a:r>
            <a:endParaRPr lang="en-US" dirty="0"/>
          </a:p>
        </p:txBody>
      </p:sp>
      <p:pic>
        <p:nvPicPr>
          <p:cNvPr id="1026" name="Picture 2" descr="Current Cover Image: http://hepm-highered.pearsoned.com/mdb/covers/0/0133783030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4800" y="228600"/>
            <a:ext cx="1076325" cy="1371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600201"/>
            <a:ext cx="8915400" cy="3505200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Implementation Issues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Copyright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Copyright and fair use has unique requirements when online as detailed by TEACH Act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Fair use tests more restrictive than in face-to-face environments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Circumstances for allowed use more limited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Teachers must be certain their inclusion of content in a virtual course does not violate copyright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Technologies for Distance Delivery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Technologies may be synchronous (real time) or asynchronous (time shifted) or a combination of both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Telephony technologies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Use an adaptation of telephone system for communication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Inexpensive and reliable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Telephones one-to-one interaction while speaker phones offer group interaction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Conference call and phone bridge provide multipoint, group interaction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Voice over Internet Protocol (VoIP) uses digital audio to connect without cost (e.g. Skype)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Technologies for Distance Delivery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Internet Meetings and Video Conferencing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Interactive meetings via the Internet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May include chat, video, and shared whiteboard (e.g. Net Meeting)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Video can be done via small web cams at individual computers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Video Conferencing may be full functioning interactive video classrooms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Allow multiple classrooms of students to connect and interact with one teacher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Usually requires investment in a video conferencing classroom or a portable system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Technologies for Distance Delivery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Internet Tools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Email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Used to communicate one-to-one or one-to-many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Interactions can be saved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Every students, not just the most vocal, can participate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Encourages thoughtful responses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Chat Programs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Real time interaction among multiple users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Can be recorded and saved for grading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Time for thoughtful responses to other’s comments by all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Technologies for Distance Delivery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Internet Tools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Discussion Forums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One-to-many interactions via virtual bulletin board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May be organized as threaded discussions that show responses as related to each other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Can be saved and later reviewed 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Encourages thoughtful interaction in discussions and participation in study groups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Technologies for Distance Delivery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Social Media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Web 2.0 added new platforms for interactivity and collaboration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Blogs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Individuals or group posts commentary on a topic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Responses to posts may be encouraged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Links can be shared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Technologies for Distance Delivery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Social Media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Wikis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Collaborative creation of content 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Individuals post and edit each others contributions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Helps reduce social isolation on activities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Podcasts and vodcasts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Audio and video available via social media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Multimedia can be posted to share or downloaded to view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Typically use streaming technology for uninterrupted multimedia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Technologies for Distance Delivery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Social Media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Social networks and media sharing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Private networks lets students connect and interact safely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Reduces social isolation of distance delivery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Helps reduce social isolation on activities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Social bookmarking encourages sharing and collaboration for group activities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Technologies for Distance Delivery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Emerging Tools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Cloud networks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Offers online sharing of stored data and resources regardless of where access is initiated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Can synch (update) multiple devices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Reduces hardware and software requirements for participation in distance programs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Virtual worlds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Representational online world with avatars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Interact via avatars as if in virtual school buildings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May include hypergridding to jump to other virtual locations</a:t>
            </a:r>
          </a:p>
          <a:p>
            <a:pPr marL="1255713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endParaRPr lang="en-US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Opportunities and Challenges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Opportunities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Reflects training students will encounter in the workplace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Helps prepare students with technology skills and practice independent learning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Stretches limited budgets for brick and mortar schools</a:t>
            </a:r>
          </a:p>
          <a:p>
            <a:pPr marL="1255713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Improves access to instruction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br>
              <a:rPr lang="en-US" sz="2000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 smtClean="0">
                <a:solidFill>
                  <a:schemeClr val="tx1"/>
                </a:solidFill>
              </a:rPr>
              <a:t>Learning Outcomes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Distinguish among the most popular technology-enhanced instructional delivery systems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Evaluate the issues associated with the implementation of distance and blended delivery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Describe the role that various technologies play in the alternative delivery of instruction and the issues associated with each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Identify the opportunities and challenges educators face when using alternative delivery systems in teaching and learning</a:t>
            </a:r>
          </a:p>
          <a:p>
            <a:pPr marL="342900" lvl="0" indent="-342900">
              <a:spcBef>
                <a:spcPts val="0"/>
              </a:spcBef>
              <a:buFont typeface="Wingdings" pitchFamily="2" charset="2"/>
              <a:buChar char="Ø"/>
              <a:tabLst>
                <a:tab pos="174625" algn="l"/>
              </a:tabLst>
            </a:pPr>
            <a:endParaRPr lang="en-US" sz="2200" b="0" dirty="0" smtClean="0">
              <a:solidFill>
                <a:schemeClr val="tx1"/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Opportunities and Challenges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Challenges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Funding for technologies and resources needed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Helps prepare students with technology skills and practice independent learning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Time for teachers to train and implement new technologies and instructional formats</a:t>
            </a:r>
          </a:p>
          <a:p>
            <a:pPr marL="1255713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Concerns over privacy and security</a:t>
            </a:r>
          </a:p>
          <a:p>
            <a:pPr marL="1255713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Ensuring instructional quality and academic integrity</a:t>
            </a:r>
          </a:p>
          <a:p>
            <a:pPr marL="1255713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Preparing teachers to adopt new, less familiar models of instruction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Instructional Delivery Systems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Distance education used for decades to reach rural students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Starting with correspondence courses, systems have advanced with delivery technologies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Distance delivery technologies have also been applied to traditional instruction, creating blended formats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Distance Delivery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Defined as the delivery of instruction to students separated </a:t>
            </a:r>
            <a:r>
              <a:rPr lang="en-US" sz="2200" dirty="0" smtClean="0"/>
              <a:t>from </a:t>
            </a:r>
            <a:r>
              <a:rPr lang="en-US" sz="2200" dirty="0" smtClean="0"/>
              <a:t>their teacher by time and/or location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Technology is used to bridge the time and/or location gap between them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Instructional Delivery Systems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Format for distance delivery changes with technology (from mail to broadcast video to online delivery today)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Educators professional impacted by distance delivery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For increased teacher licensing renewal opportunities regardless of the proximity of colleges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Improved technology is expanding distance delivery offerings, particularly in K-12, increasing a teacher’s need to have skills needed to participate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State-wide virtual schools are creating new instructional and professional opportunities for teachers and students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Online Learning Delivery Systems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learning offer instruction entirely via the Internet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Learning management systems (LMS) offer bundled online tools to create and manage a virtual classroom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States and districts can subscribe to a commercials system (e.g. Blackboard) or an open source system (e.g. Moodle)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Advantages of an LMS include 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a similar look and feel for courses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robust and consistent tools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200" dirty="0" smtClean="0"/>
              <a:t>closed communication systems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Blended Delivery Systems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Combines elements of both face-to-face and online learning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Combinations and the mix of technologies vary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Differs from web enhanced instruction in that online component is intended to replace some aspects of traditional instruction (e.g. flipped classroom)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Advantages include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Use of skills and experiences for 21</a:t>
            </a:r>
            <a:r>
              <a:rPr lang="en-US" sz="2200" baseline="30000" dirty="0" smtClean="0"/>
              <a:t>st</a:t>
            </a:r>
            <a:r>
              <a:rPr lang="en-US" sz="2200" dirty="0" smtClean="0"/>
              <a:t> century life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Encouraging independent, self directed learning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Improved access to instruction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Alternative interactivity offers opportunities for all learners to respond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Blended Delivery Systems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Disadvantages include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Increased planning and preparation required of teacher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Need for skill in diverse support technologies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Need to creatively rethink instructional delivery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Implementation Issues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Teacher and student readiness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New roles and responsibilities for learning must be accepted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Need familiarity or willingness to learn new technologies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Schools must allocate resources for training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Preparation and class management time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Distance/blended delivery is time intensive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Need more time to plan instruction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Time to integrate diverse technologies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Time to interact with students online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10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Technology for Distance Delivery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Implementation Issues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Technical support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More technology used, more support needed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Need alternative plans if technology does not work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Instructional support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learner support programs need to help remediate via technology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Help centers when face-to-face instruction is needed is costly and difficult to conveniently locate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earson_Presentation">
  <a:themeElements>
    <a:clrScheme name="Pearson_Presentation 2">
      <a:dk1>
        <a:srgbClr val="000000"/>
      </a:dk1>
      <a:lt1>
        <a:srgbClr val="FBF5EA"/>
      </a:lt1>
      <a:dk2>
        <a:srgbClr val="364395"/>
      </a:dk2>
      <a:lt2>
        <a:srgbClr val="FFFFFF"/>
      </a:lt2>
      <a:accent1>
        <a:srgbClr val="364395"/>
      </a:accent1>
      <a:accent2>
        <a:srgbClr val="5E69AA"/>
      </a:accent2>
      <a:accent3>
        <a:srgbClr val="FDF9F3"/>
      </a:accent3>
      <a:accent4>
        <a:srgbClr val="000000"/>
      </a:accent4>
      <a:accent5>
        <a:srgbClr val="AEB0C8"/>
      </a:accent5>
      <a:accent6>
        <a:srgbClr val="545E9A"/>
      </a:accent6>
      <a:hlink>
        <a:srgbClr val="727BB5"/>
      </a:hlink>
      <a:folHlink>
        <a:srgbClr val="868EBF"/>
      </a:folHlink>
    </a:clrScheme>
    <a:fontScheme name="Pearson_Presentation">
      <a:majorFont>
        <a:latin typeface="Verdana"/>
        <a:ea typeface=""/>
        <a:cs typeface="Arial"/>
      </a:majorFont>
      <a:minorFont>
        <a:latin typeface="Verdan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lnDef>
  </a:objectDefaults>
  <a:extraClrSchemeLst>
    <a:extraClrScheme>
      <a:clrScheme name="Pearson_Presentation 1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9D1348"/>
        </a:accent1>
        <a:accent2>
          <a:srgbClr val="008B5D"/>
        </a:accent2>
        <a:accent3>
          <a:srgbClr val="FDF9F3"/>
        </a:accent3>
        <a:accent4>
          <a:srgbClr val="000000"/>
        </a:accent4>
        <a:accent5>
          <a:srgbClr val="CCAAB1"/>
        </a:accent5>
        <a:accent6>
          <a:srgbClr val="007D53"/>
        </a:accent6>
        <a:hlink>
          <a:srgbClr val="364395"/>
        </a:hlink>
        <a:folHlink>
          <a:srgbClr val="ED6B0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earson_Presentation 2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364395"/>
        </a:accent1>
        <a:accent2>
          <a:srgbClr val="5E69AA"/>
        </a:accent2>
        <a:accent3>
          <a:srgbClr val="FDF9F3"/>
        </a:accent3>
        <a:accent4>
          <a:srgbClr val="000000"/>
        </a:accent4>
        <a:accent5>
          <a:srgbClr val="AEB0C8"/>
        </a:accent5>
        <a:accent6>
          <a:srgbClr val="545E9A"/>
        </a:accent6>
        <a:hlink>
          <a:srgbClr val="727BB5"/>
        </a:hlink>
        <a:folHlink>
          <a:srgbClr val="868EB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4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3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2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1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Pearson_blue</Template>
  <TotalTime>14237</TotalTime>
  <Words>1088</Words>
  <Application>Microsoft Office PowerPoint</Application>
  <PresentationFormat>A4 Paper (210x297 mm)</PresentationFormat>
  <Paragraphs>167</Paragraphs>
  <Slides>20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6</vt:i4>
      </vt:variant>
      <vt:variant>
        <vt:lpstr>Slide Titles</vt:lpstr>
      </vt:variant>
      <vt:variant>
        <vt:i4>20</vt:i4>
      </vt:variant>
    </vt:vector>
  </HeadingPairs>
  <TitlesOfParts>
    <vt:vector size="32" baseType="lpstr">
      <vt:lpstr>Arial</vt:lpstr>
      <vt:lpstr>Calibri</vt:lpstr>
      <vt:lpstr>Courier New</vt:lpstr>
      <vt:lpstr>Tahoma</vt:lpstr>
      <vt:lpstr>Verdana</vt:lpstr>
      <vt:lpstr>Wingdings</vt:lpstr>
      <vt:lpstr>Pearson_Presentation</vt:lpstr>
      <vt:lpstr>4_Custom Design</vt:lpstr>
      <vt:lpstr>3_Custom Design</vt:lpstr>
      <vt:lpstr>2_Custom Design</vt:lpstr>
      <vt:lpstr>Custom Design</vt:lpstr>
      <vt:lpstr>1_Custom Design</vt:lpstr>
      <vt:lpstr>Teaching and Learning with Technology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  <vt:lpstr>Chapter 10 Technology for Distance Delivery</vt:lpstr>
    </vt:vector>
  </TitlesOfParts>
  <Company>Pearson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rosimerr</dc:creator>
  <dc:description>Built by: www.mediasterling.com</dc:description>
  <cp:lastModifiedBy>Ginger McKinney</cp:lastModifiedBy>
  <cp:revision>723</cp:revision>
  <dcterms:created xsi:type="dcterms:W3CDTF">2010-11-30T15:25:05Z</dcterms:created>
  <dcterms:modified xsi:type="dcterms:W3CDTF">2015-05-01T12:18:50Z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_version">
    <vt:lpwstr>v1.0.1</vt:lpwstr>
  </property>
</Properties>
</file>

<file path=docProps/thumbnail.jpeg>
</file>